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76" r:id="rId3"/>
    <p:sldId id="266" r:id="rId4"/>
    <p:sldId id="267" r:id="rId5"/>
    <p:sldId id="265" r:id="rId6"/>
    <p:sldId id="264" r:id="rId7"/>
    <p:sldId id="260" r:id="rId8"/>
    <p:sldId id="261" r:id="rId9"/>
    <p:sldId id="271" r:id="rId10"/>
    <p:sldId id="269" r:id="rId11"/>
    <p:sldId id="270" r:id="rId12"/>
    <p:sldId id="272" r:id="rId13"/>
    <p:sldId id="273" r:id="rId14"/>
    <p:sldId id="268" r:id="rId15"/>
    <p:sldId id="275" r:id="rId16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291" autoAdjust="0"/>
  </p:normalViewPr>
  <p:slideViewPr>
    <p:cSldViewPr showGuides="1">
      <p:cViewPr varScale="1">
        <p:scale>
          <a:sx n="51" d="100"/>
          <a:sy n="51" d="100"/>
        </p:scale>
        <p:origin x="1382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F7A95BB-800F-4067-92AA-8A0078347F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052BB9-4F83-4291-85FD-CBD0AB0DE9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AE260-DA2B-4838-88A8-A8AD0907C68E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450482-29E9-49E5-A22A-2107B99726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B9229-B087-47E3-A0C6-31AC8F1CCA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A3F33-9DAF-4602-B5E1-3147E616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31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3433F-5680-48A7-A2E9-B6A1559C1D73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4FD4F-316C-48B0-B7FA-FDE284D08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4FD4F-316C-48B0-B7FA-FDE284D08B6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44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4FD4F-316C-48B0-B7FA-FDE284D08B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71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4FD4F-316C-48B0-B7FA-FDE284D08B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80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4FD4F-316C-48B0-B7FA-FDE284D08B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43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C36C9-6A1A-4086-B235-5520FB5B4691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mschroedel@wcpss.ne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lunchmoney.com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62000" y="1066800"/>
            <a:ext cx="7772400" cy="480060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uLnTx/>
              <a:uFillTx/>
              <a:latin typeface="HelloBigBen" pitchFamily="2" charset="0"/>
              <a:ea typeface="HelloBigBen" pitchFamily="2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uLnTx/>
                <a:uFillTx/>
                <a:latin typeface="HelloBigBen" pitchFamily="2" charset="0"/>
                <a:ea typeface="HelloBigBen" pitchFamily="2" charset="0"/>
                <a:cs typeface="+mj-cs"/>
              </a:rPr>
              <a:t>Welcome</a:t>
            </a:r>
            <a:r>
              <a:rPr kumimoji="0" lang="en-US" sz="4400" b="1" i="0" strike="noStrike" kern="1200" cap="none" spc="0" normalizeH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uLnTx/>
                <a:uFillTx/>
                <a:latin typeface="HelloBigBen" pitchFamily="2" charset="0"/>
                <a:ea typeface="HelloBigBen" pitchFamily="2" charset="0"/>
                <a:cs typeface="+mj-cs"/>
              </a:rPr>
              <a:t> to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igBen" pitchFamily="2" charset="0"/>
                <a:ea typeface="HelloBigBen" pitchFamily="2" charset="0"/>
                <a:cs typeface="+mj-cs"/>
              </a:rPr>
              <a:t>Kindergarten</a:t>
            </a:r>
            <a:endParaRPr kumimoji="0" lang="en-US" sz="8000" b="0" i="0" u="none" strike="noStrike" kern="1200" cap="none" spc="0" normalizeH="0" baseline="0" noProof="0" dirty="0">
              <a:ln w="3810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loBigBen" pitchFamily="2" charset="0"/>
              <a:ea typeface="HelloBigBen" pitchFamily="2" charset="0"/>
              <a:cs typeface="+mj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4290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Track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Report Cards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752600"/>
            <a:ext cx="6553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KG Primary Penmanship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Report cards go out at the end of every quarter.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>
                <a:latin typeface="HelloCutie" pitchFamily="2" charset="0"/>
                <a:ea typeface="HelloCutie" pitchFamily="2" charset="0"/>
              </a:rPr>
              <a:t> </a:t>
            </a:r>
            <a:r>
              <a:rPr lang="en-US" sz="2800" dirty="0" err="1">
                <a:latin typeface="HelloCutie" pitchFamily="2" charset="0"/>
                <a:ea typeface="HelloCutie" pitchFamily="2" charset="0"/>
              </a:rPr>
              <a:t>mClass</a:t>
            </a:r>
            <a:r>
              <a:rPr lang="en-US" sz="2800" dirty="0">
                <a:latin typeface="HelloCutie" pitchFamily="2" charset="0"/>
                <a:ea typeface="HelloCutie" pitchFamily="2" charset="0"/>
              </a:rPr>
              <a:t> reading reports sent home at the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latin typeface="HelloCutie" pitchFamily="2" charset="0"/>
                <a:ea typeface="HelloCutie" pitchFamily="2" charset="0"/>
              </a:rPr>
              <a:t>  beginning, middle, and end of the year.</a:t>
            </a:r>
            <a:endParaRPr kumimoji="0" lang="en-US" sz="28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>
                <a:latin typeface="HelloCutie" pitchFamily="2" charset="0"/>
                <a:ea typeface="HelloCutie" pitchFamily="2" charset="0"/>
              </a:rPr>
              <a:t> Parent conferences will be held at the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latin typeface="HelloCutie" pitchFamily="2" charset="0"/>
                <a:ea typeface="HelloCutie" pitchFamily="2" charset="0"/>
              </a:rPr>
              <a:t>  end of the 1</a:t>
            </a:r>
            <a:r>
              <a:rPr lang="en-US" sz="2800" baseline="30000" dirty="0">
                <a:latin typeface="HelloCutie" pitchFamily="2" charset="0"/>
                <a:ea typeface="HelloCutie" pitchFamily="2" charset="0"/>
              </a:rPr>
              <a:t>st</a:t>
            </a:r>
            <a:r>
              <a:rPr lang="en-US" sz="2800" dirty="0">
                <a:latin typeface="HelloCutie" pitchFamily="2" charset="0"/>
                <a:ea typeface="HelloCutie" pitchFamily="2" charset="0"/>
              </a:rPr>
              <a:t> and 3</a:t>
            </a:r>
            <a:r>
              <a:rPr lang="en-US" sz="2800" baseline="30000" dirty="0">
                <a:latin typeface="HelloCutie" pitchFamily="2" charset="0"/>
                <a:ea typeface="HelloCutie" pitchFamily="2" charset="0"/>
              </a:rPr>
              <a:t>rd</a:t>
            </a:r>
            <a:r>
              <a:rPr lang="en-US" sz="2800" dirty="0">
                <a:latin typeface="HelloCutie" pitchFamily="2" charset="0"/>
                <a:ea typeface="HelloCutie" pitchFamily="2" charset="0"/>
              </a:rPr>
              <a:t> quarters to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latin typeface="HelloCutie" pitchFamily="2" charset="0"/>
                <a:ea typeface="HelloCutie" pitchFamily="2" charset="0"/>
              </a:rPr>
              <a:t>  discuss both social and academic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latin typeface="HelloCutie" pitchFamily="2" charset="0"/>
                <a:ea typeface="HelloCutie" pitchFamily="2" charset="0"/>
              </a:rPr>
              <a:t>  growth.</a:t>
            </a:r>
            <a:endParaRPr lang="en-US" sz="2800" noProof="0" dirty="0">
              <a:latin typeface="HelloCutie" pitchFamily="2" charset="0"/>
              <a:ea typeface="HelloCutie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Standards Based Grading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2057400"/>
            <a:ext cx="73152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Level 1 – </a:t>
            </a:r>
            <a:r>
              <a:rPr lang="en-US" sz="2200" dirty="0">
                <a:latin typeface="HelloCutie" pitchFamily="2" charset="0"/>
                <a:ea typeface="HelloCutie" pitchFamily="2" charset="0"/>
              </a:rPr>
              <a:t>Does not understand or does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not complete </a:t>
            </a:r>
            <a:r>
              <a:rPr lang="en-US" sz="2200" dirty="0">
                <a:latin typeface="HelloCutie" pitchFamily="2" charset="0"/>
                <a:ea typeface="HelloCutie" pitchFamily="2" charset="0"/>
              </a:rPr>
              <a:t>task</a:t>
            </a:r>
            <a:endParaRPr kumimoji="0" lang="en-US" sz="22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baseline="0" dirty="0">
                <a:latin typeface="HelloCutie" pitchFamily="2" charset="0"/>
                <a:ea typeface="HelloCutie" pitchFamily="2" charset="0"/>
              </a:rPr>
              <a:t> Level 2 – Inconsistently</a:t>
            </a:r>
            <a:r>
              <a:rPr lang="en-US" sz="2200" dirty="0">
                <a:latin typeface="HelloCutie" pitchFamily="2" charset="0"/>
                <a:ea typeface="HelloCutie" pitchFamily="2" charset="0"/>
              </a:rPr>
              <a:t> meets expectation or is 	   	     approaching understanding </a:t>
            </a:r>
            <a:endParaRPr lang="en-US" sz="2200" baseline="0" dirty="0"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Level 3 – Can consistently &amp; correctly do the task on 	     	     his/her own  		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		</a:t>
            </a:r>
            <a:r>
              <a:rPr kumimoji="0" lang="en-US" sz="22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(Level 3 is on grade level)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noProof="0" dirty="0">
                <a:latin typeface="HelloCutie" pitchFamily="2" charset="0"/>
                <a:ea typeface="HelloCutie" pitchFamily="2" charset="0"/>
              </a:rPr>
              <a:t> Level 4 – Consistently demonstrates an in-depth understanding and independently produces high quality work without any guidance or push.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b="1" dirty="0">
                <a:latin typeface="HelloCutie" pitchFamily="2" charset="0"/>
                <a:ea typeface="HelloCutie" pitchFamily="2" charset="0"/>
              </a:rPr>
              <a:t>      </a:t>
            </a:r>
            <a:r>
              <a:rPr lang="en-US" sz="1300" b="1" dirty="0">
                <a:latin typeface="Love Ya Like A Sister" pitchFamily="2" charset="0"/>
                <a:ea typeface="HelloCutie" pitchFamily="2" charset="0"/>
              </a:rPr>
              <a:t>*</a:t>
            </a:r>
            <a:r>
              <a:rPr lang="en-US" sz="2200" dirty="0">
                <a:latin typeface="HelloCutie" pitchFamily="2" charset="0"/>
                <a:ea typeface="HelloCutie" pitchFamily="2" charset="0"/>
              </a:rPr>
              <a:t> Not every standard has a level 4 opportunity.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Homework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752600"/>
            <a:ext cx="67818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latin typeface="HelloCutie" pitchFamily="2" charset="0"/>
                <a:ea typeface="HelloCutie" pitchFamily="2" charset="0"/>
              </a:rPr>
              <a:t> Homework Folders – Begin in September</a:t>
            </a:r>
            <a:endParaRPr lang="en-US" sz="2400" dirty="0">
              <a:latin typeface="HelloCutie" pitchFamily="2" charset="0"/>
              <a:ea typeface="HelloCutie" pitchFamily="2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HelloCutie" pitchFamily="2" charset="0"/>
                <a:ea typeface="HelloCutie" pitchFamily="2" charset="0"/>
              </a:rPr>
              <a:t> Yellow plastic folder with prongs.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HelloCutie" pitchFamily="2" charset="0"/>
                <a:ea typeface="HelloCutie" pitchFamily="2" charset="0"/>
              </a:rPr>
              <a:t> Folders collected on Fridays.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HelloCutie" pitchFamily="2" charset="0"/>
                <a:ea typeface="HelloCutie" pitchFamily="2" charset="0"/>
              </a:rPr>
              <a:t> Homework may require some assistance from a parent. </a:t>
            </a:r>
          </a:p>
          <a:p>
            <a:endParaRPr lang="en-US" sz="700" dirty="0">
              <a:latin typeface="HelloCutie" pitchFamily="2" charset="0"/>
              <a:ea typeface="HelloCutie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HelloCutie" pitchFamily="2" charset="0"/>
                <a:ea typeface="HelloCutie" pitchFamily="2" charset="0"/>
              </a:rPr>
              <a:t> Book in a Bag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HelloCutie" pitchFamily="2" charset="0"/>
                <a:ea typeface="HelloCutie" pitchFamily="2" charset="0"/>
              </a:rPr>
              <a:t> Students read the same book Monday through Thursday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HelloCutie" pitchFamily="2" charset="0"/>
                <a:ea typeface="HelloCutie" pitchFamily="2" charset="0"/>
              </a:rPr>
              <a:t> Retell, oral and/or written comprehension questions</a:t>
            </a:r>
            <a:endParaRPr lang="en-US" sz="4200" dirty="0">
              <a:latin typeface="HelloCutie" pitchFamily="2" charset="0"/>
              <a:ea typeface="HelloCutie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Class Website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905000"/>
            <a:ext cx="73152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>
                <a:latin typeface="HelloCutie" pitchFamily="2" charset="0"/>
                <a:ea typeface="HelloCutie" pitchFamily="2" charset="0"/>
              </a:rPr>
              <a:t>Newsletters</a:t>
            </a:r>
            <a:endParaRPr lang="en-US" sz="3600" dirty="0">
              <a:latin typeface="HelloCutie" pitchFamily="2" charset="0"/>
              <a:ea typeface="HelloCutie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dirty="0">
                <a:latin typeface="HelloCutie" pitchFamily="2" charset="0"/>
                <a:ea typeface="HelloCutie" pitchFamily="2" charset="0"/>
              </a:rPr>
              <a:t> Schedule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dirty="0">
                <a:latin typeface="HelloCutie" pitchFamily="2" charset="0"/>
                <a:ea typeface="HelloCutie" pitchFamily="2" charset="0"/>
              </a:rPr>
              <a:t> Photo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dirty="0">
                <a:latin typeface="HelloCutie" pitchFamily="2" charset="0"/>
                <a:ea typeface="HelloCutie" pitchFamily="2" charset="0"/>
              </a:rPr>
              <a:t> Wish 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dirty="0">
                <a:latin typeface="HelloCutie" pitchFamily="2" charset="0"/>
                <a:ea typeface="HelloCutie" pitchFamily="2" charset="0"/>
              </a:rPr>
              <a:t> Snack Sign 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dirty="0">
                <a:latin typeface="HelloCutie" pitchFamily="2" charset="0"/>
                <a:ea typeface="HelloCutie" pitchFamily="2" charset="0"/>
              </a:rPr>
              <a:t> Resources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Volunteers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828800"/>
            <a:ext cx="7315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All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volunteers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MUST register in the Media Center prior to working in the classroom or attending field trips. Prepare for future volunteer opportunities by registering ASAP!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000" dirty="0">
                <a:latin typeface="HelloCutie" pitchFamily="2" charset="0"/>
                <a:ea typeface="HelloCutie" pitchFamily="2" charset="0"/>
              </a:rPr>
              <a:t> We will begin having volunteers in September</a:t>
            </a:r>
            <a:endParaRPr kumimoji="0" lang="en-US" sz="40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Always sign in at the front office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>
                <a:latin typeface="HelloCutie" pitchFamily="2" charset="0"/>
                <a:ea typeface="HelloCutie" pitchFamily="2" charset="0"/>
              </a:rPr>
              <a:t>  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as a volunteer before coming to the room.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000" baseline="0" dirty="0">
                <a:latin typeface="HelloCutie" pitchFamily="2" charset="0"/>
                <a:ea typeface="HelloCutie" pitchFamily="2" charset="0"/>
              </a:rPr>
              <a:t>Thank</a:t>
            </a:r>
            <a:r>
              <a:rPr lang="en-US" sz="4000" dirty="0">
                <a:latin typeface="HelloCutie" pitchFamily="2" charset="0"/>
                <a:ea typeface="HelloCutie" pitchFamily="2" charset="0"/>
              </a:rPr>
              <a:t> you for all you do to support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>
                <a:latin typeface="HelloCutie" pitchFamily="2" charset="0"/>
                <a:ea typeface="HelloCutie" pitchFamily="2" charset="0"/>
              </a:rPr>
              <a:t> our classroom!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304800" y="914400"/>
            <a:ext cx="8458200" cy="12954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Can you remember </a:t>
            </a:r>
            <a:endParaRPr lang="en-US" sz="48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Love Ya Like A Sister Solid" pitchFamily="2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all</a:t>
            </a:r>
            <a:r>
              <a:rPr kumimoji="0" lang="en-US" sz="4800" i="0" u="none" strike="noStrike" kern="1200" cap="none" spc="0" normalizeH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 of </a:t>
            </a: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that?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2057400"/>
            <a:ext cx="73152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We know that we went over A LOT of information. </a:t>
            </a:r>
            <a:r>
              <a:rPr lang="en-US" sz="2800" dirty="0">
                <a:latin typeface="HelloCutie" pitchFamily="2" charset="0"/>
                <a:ea typeface="HelloCutie" pitchFamily="2" charset="0"/>
              </a:rPr>
              <a:t>A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lways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remember that </a:t>
            </a:r>
            <a:r>
              <a:rPr lang="en-US" sz="2800" dirty="0">
                <a:latin typeface="HelloCutie" pitchFamily="2" charset="0"/>
                <a:ea typeface="HelloCutie" pitchFamily="2" charset="0"/>
              </a:rPr>
              <a:t>we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are here for you &amp; your family. Please don’t hesitate to call, send a note in your child’s folder, or send an e-mail</a:t>
            </a:r>
            <a:r>
              <a:rPr lang="en-US" sz="2800" dirty="0">
                <a:latin typeface="HelloCutie" pitchFamily="2" charset="0"/>
                <a:ea typeface="HelloCutie" pitchFamily="2" charset="0"/>
              </a:rPr>
              <a:t> with any questions or concerns. </a:t>
            </a:r>
            <a:endParaRPr kumimoji="0" lang="en-US" sz="28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000" dirty="0"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>
                <a:latin typeface="HelloCutie" pitchFamily="2" charset="0"/>
                <a:ea typeface="HelloCutie" pitchFamily="2" charset="0"/>
                <a:hlinkClick r:id="rId4"/>
              </a:rPr>
              <a:t>dngoodwin@wcpss.net</a:t>
            </a:r>
            <a:endParaRPr lang="en-US" sz="2800" noProof="0" dirty="0"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noProof="0" dirty="0"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>
                <a:latin typeface="HelloCutie" pitchFamily="2" charset="0"/>
                <a:ea typeface="HelloCutie" pitchFamily="2" charset="0"/>
              </a:rPr>
              <a:t>Thank you for sharing your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>
                <a:latin typeface="HelloCutie" pitchFamily="2" charset="0"/>
                <a:ea typeface="HelloCutie" pitchFamily="2" charset="0"/>
              </a:rPr>
              <a:t>kindergartner with us! </a:t>
            </a:r>
            <a:endParaRPr lang="en-US" sz="3000" noProof="0" dirty="0">
              <a:latin typeface="HelloCutie" pitchFamily="2" charset="0"/>
              <a:ea typeface="HelloCutie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381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What does a typical day in Kindergarten look like?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371600"/>
            <a:ext cx="7315200" cy="48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endParaRPr lang="en-US" sz="2400" dirty="0">
              <a:latin typeface="HelloCutie" pitchFamily="2" charset="0"/>
              <a:ea typeface="HelloCutie" pitchFamily="2" charset="0"/>
            </a:endParaRPr>
          </a:p>
        </p:txBody>
      </p:sp>
      <p:pic>
        <p:nvPicPr>
          <p:cNvPr id="5" name="Picture 16" descr="C:\Documents and Settings\Administrator\Local Settings\Temporary Internet Files\Content.IE5\NNEMUX5W\MM900282747[1].gif">
            <a:extLst>
              <a:ext uri="{FF2B5EF4-FFF2-40B4-BE49-F238E27FC236}">
                <a16:creationId xmlns:a16="http://schemas.microsoft.com/office/drawing/2014/main" id="{2596E9FC-DA4E-46C5-9021-CA1A1297951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476500"/>
            <a:ext cx="2590800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58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Reading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905000"/>
            <a:ext cx="7315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Please read </a:t>
            </a:r>
            <a:r>
              <a:rPr kumimoji="0" lang="en-US" sz="3200" b="0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with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your child every day!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>
                <a:latin typeface="HelloCutie" pitchFamily="2" charset="0"/>
                <a:ea typeface="HelloCutie" pitchFamily="2" charset="0"/>
              </a:rPr>
              <a:t> Print concepts (on separate hand out)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</a:t>
            </a:r>
            <a:r>
              <a:rPr lang="en-US" sz="3200" dirty="0">
                <a:latin typeface="HelloCutie" pitchFamily="2" charset="0"/>
                <a:ea typeface="HelloCutie" pitchFamily="2" charset="0"/>
              </a:rPr>
              <a:t>Sight Word practice is essential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Reading Strategies to decode words</a:t>
            </a:r>
          </a:p>
          <a:p>
            <a:pPr marL="0" marR="0" lvl="0" indent="0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>
                <a:latin typeface="HelloCutie" pitchFamily="2" charset="0"/>
                <a:ea typeface="HelloCutie" pitchFamily="2" charset="0"/>
              </a:rPr>
              <a:t> Retelling stories &amp; answering   </a:t>
            </a:r>
          </a:p>
          <a:p>
            <a:pPr marL="0" marR="0" lvl="0" indent="0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 </a:t>
            </a:r>
            <a:r>
              <a:rPr lang="en-US" sz="3200" baseline="0" dirty="0">
                <a:latin typeface="HelloCutie" pitchFamily="2" charset="0"/>
                <a:ea typeface="HelloCutie" pitchFamily="2" charset="0"/>
              </a:rPr>
              <a:t>comprehension</a:t>
            </a:r>
            <a:r>
              <a:rPr lang="en-US" sz="3200" dirty="0">
                <a:latin typeface="HelloCutie" pitchFamily="2" charset="0"/>
                <a:ea typeface="HelloCutie" pitchFamily="2" charset="0"/>
              </a:rPr>
              <a:t> questions – oral &amp; written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End of year goal is a level </a:t>
            </a:r>
            <a:r>
              <a:rPr lang="en-US" sz="3200" dirty="0">
                <a:latin typeface="HelloCutie" pitchFamily="2" charset="0"/>
                <a:ea typeface="HelloCutie" pitchFamily="2" charset="0"/>
              </a:rPr>
              <a:t>C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Letterland</a:t>
            </a:r>
            <a:endParaRPr kumimoji="0" lang="en-US" sz="4800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Love Ya Like A Sister Solid" pitchFamily="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66800" y="1905000"/>
            <a:ext cx="73152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Phonics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based program to teach reading and writing.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Stories about </a:t>
            </a:r>
            <a:r>
              <a:rPr lang="en-US" sz="3200" dirty="0" err="1">
                <a:latin typeface="HelloCutie" pitchFamily="2" charset="0"/>
                <a:ea typeface="HelloCutie" pitchFamily="2" charset="0"/>
              </a:rPr>
              <a:t>Letterland</a:t>
            </a:r>
            <a:r>
              <a:rPr lang="en-US" sz="3200" dirty="0">
                <a:latin typeface="HelloCutie" pitchFamily="2" charset="0"/>
                <a:ea typeface="HelloCutie" pitchFamily="2" charset="0"/>
              </a:rPr>
              <a:t> characters help students learn phonics facts.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Begins with letter shapes and sounds.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>
                <a:latin typeface="HelloCutie" pitchFamily="2" charset="0"/>
                <a:ea typeface="HelloCutie" pitchFamily="2" charset="0"/>
              </a:rPr>
              <a:t> Progresses to word building and common letter patterns.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Love Ya Like A Sister Solid" pitchFamily="2" charset="0"/>
                <a:ea typeface="+mj-ea"/>
                <a:cs typeface="+mj-cs"/>
              </a:rPr>
              <a:t>W</a:t>
            </a:r>
            <a:r>
              <a:rPr kumimoji="0" lang="en-US" sz="4800" i="0" u="none" strike="noStrike" kern="1200" cap="none" spc="0" normalizeH="0" baseline="0" noProof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riting</a:t>
            </a:r>
            <a:endParaRPr kumimoji="0" lang="en-US" sz="4800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Love Ya Like A Sister Solid" pitchFamily="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828800"/>
            <a:ext cx="73152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Very developmental (please take note of handout)</a:t>
            </a:r>
            <a:endParaRPr kumimoji="0" lang="en-US" sz="32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>
                <a:latin typeface="HelloCutie" pitchFamily="2" charset="0"/>
                <a:ea typeface="HelloCutie" pitchFamily="2" charset="0"/>
              </a:rPr>
              <a:t> Each child will write at different stages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Narrative, opinion, and expository</a:t>
            </a:r>
            <a:endParaRPr lang="en-US" sz="3200" noProof="0" dirty="0"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End of year goal is for students to produce 3 to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 4 sentences on one topic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>
                <a:latin typeface="HelloCutie" pitchFamily="2" charset="0"/>
                <a:ea typeface="HelloCutie" pitchFamily="2" charset="0"/>
              </a:rPr>
              <a:t> Phonetic spelling – encourage your child to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 </a:t>
            </a:r>
            <a:r>
              <a:rPr lang="en-US" sz="3200" noProof="0" dirty="0">
                <a:latin typeface="HelloCutie" pitchFamily="2" charset="0"/>
                <a:ea typeface="HelloCutie" pitchFamily="2" charset="0"/>
              </a:rPr>
              <a:t>write using the sounds they hear in words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Correct spelling of sight words</a:t>
            </a:r>
            <a:endParaRPr lang="en-US" sz="3200" noProof="0" dirty="0"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>
                <a:latin typeface="HelloCutie" pitchFamily="2" charset="0"/>
                <a:ea typeface="HelloCutie" pitchFamily="2" charset="0"/>
              </a:rPr>
              <a:t> Writing conventions (capitalization,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200" noProof="0" dirty="0">
                <a:latin typeface="HelloCutie" pitchFamily="2" charset="0"/>
                <a:ea typeface="HelloCutie" pitchFamily="2" charset="0"/>
              </a:rPr>
              <a:t>  </a:t>
            </a:r>
            <a:r>
              <a:rPr lang="en-US" sz="3200" dirty="0">
                <a:latin typeface="HelloCutie" pitchFamily="2" charset="0"/>
                <a:ea typeface="HelloCutie" pitchFamily="2" charset="0"/>
              </a:rPr>
              <a:t>spacing, </a:t>
            </a:r>
            <a:r>
              <a:rPr lang="en-US" sz="3200" noProof="0" dirty="0">
                <a:latin typeface="HelloCutie" pitchFamily="2" charset="0"/>
                <a:ea typeface="HelloCutie" pitchFamily="2" charset="0"/>
              </a:rPr>
              <a:t>and punctuation)</a:t>
            </a:r>
          </a:p>
          <a:p>
            <a:pPr lvl="0">
              <a:spcBef>
                <a:spcPct val="20000"/>
              </a:spcBef>
              <a:defRPr/>
            </a:pPr>
            <a:endParaRPr lang="en-US" sz="3200" noProof="0" dirty="0">
              <a:latin typeface="HelloCutie" pitchFamily="2" charset="0"/>
              <a:ea typeface="HelloCutie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Math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752600"/>
            <a:ext cx="73152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Counting to 120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Recognizing and writing numbers 0 – 20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</a:t>
            </a:r>
            <a:r>
              <a:rPr lang="en-US" sz="3200" dirty="0" err="1">
                <a:latin typeface="HelloCutie" pitchFamily="2" charset="0"/>
                <a:ea typeface="HelloCutie" pitchFamily="2" charset="0"/>
              </a:rPr>
              <a:t>Subitizing</a:t>
            </a:r>
            <a:r>
              <a:rPr lang="en-US" sz="3200" dirty="0">
                <a:latin typeface="HelloCutie" pitchFamily="2" charset="0"/>
                <a:ea typeface="HelloCutie" pitchFamily="2" charset="0"/>
              </a:rPr>
              <a:t> – identifying a small amount of objects by sight (without counting) for groups of 1 – 5 items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Addition &amp; subtraction with numbers up to 10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Decomposing numbers into tens and ones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	</a:t>
            </a:r>
            <a:r>
              <a:rPr lang="en-US" sz="2600" dirty="0">
                <a:latin typeface="HelloCutie" pitchFamily="2" charset="0"/>
                <a:ea typeface="HelloCutie" pitchFamily="2" charset="0"/>
              </a:rPr>
              <a:t>(for example, 17 is 1 ten and 7 ones) </a:t>
            </a:r>
            <a:endParaRPr lang="en-US" sz="3200" dirty="0"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2 and 3 dimensional shapes – identify, describe, &amp; compare and contrast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Measurement – length and weight (nonstandard)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b="1" dirty="0">
                <a:latin typeface="HelloCutie" pitchFamily="2" charset="0"/>
                <a:ea typeface="HelloCutie" pitchFamily="2" charset="0"/>
              </a:rPr>
              <a:t>How will it be taught?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Whole group mini lessons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Math Journals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Math Tubs &amp; “Teacher Table”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2573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Weekly Routines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981200"/>
            <a:ext cx="7315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HelloCutie" pitchFamily="2" charset="0"/>
                <a:ea typeface="HelloCutie" pitchFamily="2" charset="0"/>
              </a:rPr>
              <a:t> Chameleon Folders - Please send daily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Absences &amp;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Tardies</a:t>
            </a:r>
            <a:endParaRPr kumimoji="0" lang="en-US" sz="28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aseline="0" dirty="0">
                <a:latin typeface="HelloCutie" pitchFamily="2" charset="0"/>
                <a:ea typeface="HelloCutie" pitchFamily="2" charset="0"/>
              </a:rPr>
              <a:t> Changes in Transportation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>
                <a:latin typeface="HelloCutie" pitchFamily="2" charset="0"/>
                <a:ea typeface="HelloCutie" pitchFamily="2" charset="0"/>
              </a:rPr>
              <a:t> Allergies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>
                <a:latin typeface="HelloCutie" pitchFamily="2" charset="0"/>
                <a:ea typeface="HelloCutie" pitchFamily="2" charset="0"/>
              </a:rPr>
              <a:t> Lunch - $2.75 per day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2800" dirty="0">
                <a:latin typeface="HelloCutie" pitchFamily="2" charset="0"/>
                <a:ea typeface="HelloCutie" pitchFamily="2" charset="0"/>
              </a:rPr>
              <a:t>Please pre-pay if possible at </a:t>
            </a:r>
            <a:r>
              <a:rPr lang="en-US" sz="2800" dirty="0">
                <a:latin typeface="HelloCutie" pitchFamily="2" charset="0"/>
                <a:ea typeface="HelloCutie" pitchFamily="2" charset="0"/>
                <a:hlinkClick r:id="rId3"/>
              </a:rPr>
              <a:t>www.mylunchmoney.com</a:t>
            </a:r>
            <a:r>
              <a:rPr lang="en-US" sz="2800" dirty="0">
                <a:latin typeface="HelloCutie" pitchFamily="2" charset="0"/>
                <a:ea typeface="HelloCutie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When To Stay Home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752600"/>
            <a:ext cx="73152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</a:t>
            </a: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Fever of 100 or higher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noProof="0" dirty="0">
                <a:latin typeface="HelloCutie" pitchFamily="2" charset="0"/>
                <a:ea typeface="HelloCutie" pitchFamily="2" charset="0"/>
              </a:rPr>
              <a:t>   </a:t>
            </a: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(fever free for 24 hours without medication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>
                <a:latin typeface="HelloCutie" pitchFamily="2" charset="0"/>
                <a:ea typeface="HelloCutie" pitchFamily="2" charset="0"/>
              </a:rPr>
              <a:t>   </a:t>
            </a: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before returning)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000" dirty="0">
                <a:latin typeface="HelloCutie" pitchFamily="2" charset="0"/>
                <a:ea typeface="HelloCutie" pitchFamily="2" charset="0"/>
              </a:rPr>
              <a:t> Red, watery eyes with yellow drainage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Nausea, vomiting, and/or diarrhea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>
                <a:latin typeface="HelloCutie" pitchFamily="2" charset="0"/>
                <a:ea typeface="HelloCutie" pitchFamily="2" charset="0"/>
              </a:rPr>
              <a:t>  </a:t>
            </a: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(vomit free for 24 hours)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000" dirty="0">
                <a:latin typeface="HelloCutie" pitchFamily="2" charset="0"/>
                <a:ea typeface="HelloCutie" pitchFamily="2" charset="0"/>
              </a:rPr>
              <a:t> Severe headache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000" dirty="0">
                <a:latin typeface="HelloCutie" pitchFamily="2" charset="0"/>
                <a:ea typeface="HelloCutie" pitchFamily="2" charset="0"/>
              </a:rPr>
              <a:t> Undiagnosed rash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000" dirty="0">
                <a:latin typeface="HelloCutie" pitchFamily="2" charset="0"/>
                <a:ea typeface="HelloCutie" pitchFamily="2" charset="0"/>
              </a:rPr>
              <a:t> Lice – Please contact us ASAP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3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Love Ya Like A Sister Solid" pitchFamily="2" charset="0"/>
                <a:ea typeface="+mj-ea"/>
                <a:cs typeface="+mj-cs"/>
              </a:rPr>
              <a:t>Classroom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Love Ya Like A Sister Solid" pitchFamily="2" charset="0"/>
                <a:ea typeface="+mj-ea"/>
                <a:cs typeface="+mj-cs"/>
              </a:rPr>
              <a:t>Management</a:t>
            </a:r>
            <a:endParaRPr kumimoji="0" lang="en-US" sz="4800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Love Ya Like A Sister Solid" pitchFamily="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2667000"/>
            <a:ext cx="76200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</a:t>
            </a:r>
            <a:r>
              <a:rPr lang="en-US" sz="3200" dirty="0">
                <a:latin typeface="HelloCutie" pitchFamily="2" charset="0"/>
                <a:ea typeface="HelloCutie" pitchFamily="2" charset="0"/>
              </a:rPr>
              <a:t>“Be like Cary!”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>
                <a:latin typeface="HelloCutie" pitchFamily="2" charset="0"/>
                <a:ea typeface="HelloCutie" pitchFamily="2" charset="0"/>
              </a:rPr>
              <a:t>     </a:t>
            </a:r>
            <a:r>
              <a:rPr lang="en-US" sz="2400" dirty="0">
                <a:latin typeface="HelloCutie" pitchFamily="2" charset="0"/>
                <a:ea typeface="HelloCutie" pitchFamily="2" charset="0"/>
              </a:rPr>
              <a:t>Collaborative, Achieving, Respectful, Year-round Leaders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Positive Reinforcement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>
                <a:latin typeface="HelloCutie" pitchFamily="2" charset="0"/>
                <a:ea typeface="HelloCutie" pitchFamily="2" charset="0"/>
              </a:rPr>
              <a:t> Individual</a:t>
            </a:r>
            <a:r>
              <a:rPr lang="en-US" sz="3200" dirty="0">
                <a:latin typeface="HelloCutie" pitchFamily="2" charset="0"/>
                <a:ea typeface="HelloCutie" pitchFamily="2" charset="0"/>
              </a:rPr>
              <a:t> Cary Cards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Class </a:t>
            </a:r>
            <a:r>
              <a:rPr lang="en-US" sz="3200" noProof="0" dirty="0">
                <a:latin typeface="HelloCutie" pitchFamily="2" charset="0"/>
                <a:ea typeface="HelloCutie" pitchFamily="2" charset="0"/>
              </a:rPr>
              <a:t>CARY Cards &amp; Cary Tree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658</Words>
  <Application>Microsoft Office PowerPoint</Application>
  <PresentationFormat>On-screen Show (4:3)</PresentationFormat>
  <Paragraphs>116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HelloBigBen</vt:lpstr>
      <vt:lpstr>HelloCutie</vt:lpstr>
      <vt:lpstr>KG Primary Penmanship</vt:lpstr>
      <vt:lpstr>Love Ya Like A Sister</vt:lpstr>
      <vt:lpstr>Love Ya Like A Sister Solid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Dorothy Goodwin</cp:lastModifiedBy>
  <cp:revision>36</cp:revision>
  <dcterms:created xsi:type="dcterms:W3CDTF">2013-09-21T12:11:13Z</dcterms:created>
  <dcterms:modified xsi:type="dcterms:W3CDTF">2019-07-27T23:35:11Z</dcterms:modified>
</cp:coreProperties>
</file>